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58B4-B382-4243-B3D8-AD02F51B1FC6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0CB58B4-B382-4243-B3D8-AD02F51B1FC6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0CB58B4-B382-4243-B3D8-AD02F51B1FC6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21FAF43-EC9D-4B73-9F27-6479FB350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3.2 – Balancing Chemical Reactions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</a:t>
            </a:r>
            <a:r>
              <a:rPr lang="en-US" dirty="0" smtClean="0"/>
              <a:t>3 – Chemical Reactions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 of Conservation of 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Matter cannot be </a:t>
            </a:r>
            <a:r>
              <a:rPr lang="en-US" u="sng" dirty="0" smtClean="0"/>
              <a:t>created or destroyed</a:t>
            </a:r>
            <a:r>
              <a:rPr lang="en-US" dirty="0" smtClean="0"/>
              <a:t>, but merely changed, converted or rearranged</a:t>
            </a:r>
          </a:p>
          <a:p>
            <a:r>
              <a:rPr lang="en-US" dirty="0" smtClean="0"/>
              <a:t>In a chemical reaction, the total mass of the </a:t>
            </a:r>
            <a:r>
              <a:rPr lang="en-US" u="sng" dirty="0" smtClean="0"/>
              <a:t>products</a:t>
            </a:r>
            <a:r>
              <a:rPr lang="en-US" dirty="0" smtClean="0"/>
              <a:t> is equal to that of the </a:t>
            </a:r>
            <a:r>
              <a:rPr lang="en-US" u="sng" dirty="0" smtClean="0"/>
              <a:t>reactants</a:t>
            </a:r>
            <a:r>
              <a:rPr lang="en-US" dirty="0" smtClean="0"/>
              <a:t> entering the reaction – atoms are not created or destroyed, but simply rearranged.</a:t>
            </a:r>
          </a:p>
          <a:p>
            <a:r>
              <a:rPr lang="en-US" dirty="0" smtClean="0"/>
              <a:t>Therefore, in a chemical reaction, </a:t>
            </a:r>
            <a:r>
              <a:rPr lang="en-US" b="1" dirty="0" smtClean="0"/>
              <a:t>the chemical formula must be </a:t>
            </a:r>
            <a:r>
              <a:rPr lang="en-US" b="1" u="sng" dirty="0" smtClean="0"/>
              <a:t>balanced for mass and charge</a:t>
            </a:r>
            <a:r>
              <a:rPr lang="en-US" b="1" dirty="0" smtClean="0"/>
              <a:t> – each side of the equation must have </a:t>
            </a:r>
            <a:r>
              <a:rPr lang="en-US" b="1" u="sng" dirty="0" smtClean="0"/>
              <a:t>the same number of atoms of each element</a:t>
            </a:r>
            <a:r>
              <a:rPr lang="en-US" b="1" dirty="0" smtClean="0"/>
              <a:t>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Law of Conservation of Energy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Similar to the previous law – energy is not </a:t>
            </a:r>
            <a:r>
              <a:rPr lang="en-CA" u="sng" dirty="0" smtClean="0"/>
              <a:t>created or destroyed</a:t>
            </a:r>
            <a:r>
              <a:rPr lang="en-CA" dirty="0" smtClean="0"/>
              <a:t>, but simply </a:t>
            </a:r>
            <a:r>
              <a:rPr lang="en-CA" u="sng" dirty="0" smtClean="0"/>
              <a:t>transferred</a:t>
            </a:r>
          </a:p>
          <a:p>
            <a:r>
              <a:rPr lang="en-CA" dirty="0" smtClean="0"/>
              <a:t>For this reason, sometimes we must represent </a:t>
            </a:r>
            <a:r>
              <a:rPr lang="en-CA" u="sng" dirty="0" smtClean="0"/>
              <a:t>heat</a:t>
            </a:r>
            <a:r>
              <a:rPr lang="en-CA" dirty="0" smtClean="0"/>
              <a:t> in our chemical equations. </a:t>
            </a:r>
          </a:p>
          <a:p>
            <a:r>
              <a:rPr lang="en-CA" dirty="0" smtClean="0"/>
              <a:t>For our purposes, we can simply write “</a:t>
            </a:r>
            <a:r>
              <a:rPr lang="en-CA" u="sng" dirty="0" smtClean="0"/>
              <a:t>+ heat</a:t>
            </a:r>
            <a:r>
              <a:rPr lang="en-CA" dirty="0" smtClean="0"/>
              <a:t>”. The location will depend on the type of reaction.</a:t>
            </a:r>
          </a:p>
          <a:p>
            <a:r>
              <a:rPr lang="en-CA" b="1" u="sng" dirty="0" smtClean="0"/>
              <a:t>Exothermic</a:t>
            </a:r>
            <a:r>
              <a:rPr lang="en-CA" dirty="0" smtClean="0"/>
              <a:t> – heat is written on the </a:t>
            </a:r>
            <a:r>
              <a:rPr lang="en-CA" u="sng" dirty="0" smtClean="0"/>
              <a:t>product</a:t>
            </a:r>
            <a:r>
              <a:rPr lang="en-CA" dirty="0" smtClean="0"/>
              <a:t> side.</a:t>
            </a:r>
          </a:p>
          <a:p>
            <a:r>
              <a:rPr lang="en-CA" b="1" u="sng" dirty="0" smtClean="0"/>
              <a:t>Endothermic</a:t>
            </a:r>
            <a:r>
              <a:rPr lang="en-CA" dirty="0" smtClean="0"/>
              <a:t> – heat is written on the </a:t>
            </a:r>
            <a:r>
              <a:rPr lang="en-CA" u="sng" dirty="0" smtClean="0"/>
              <a:t>reactant</a:t>
            </a:r>
            <a:r>
              <a:rPr lang="en-CA" dirty="0" smtClean="0"/>
              <a:t> side. For these, heat can also be written above the reaction arrow as “heat” or as “∆”.</a:t>
            </a:r>
            <a:endParaRPr lang="en-CA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Balancing Reactions!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Balancing must be done with </a:t>
            </a:r>
            <a:r>
              <a:rPr lang="en-CA" u="sng" dirty="0" smtClean="0"/>
              <a:t>coefficients</a:t>
            </a:r>
            <a:r>
              <a:rPr lang="en-CA" dirty="0" smtClean="0"/>
              <a:t>. These are numbers that will appear immediately before the reactant or product. For example, </a:t>
            </a:r>
            <a:r>
              <a:rPr lang="en-CA" u="sng" dirty="0" smtClean="0"/>
              <a:t>H</a:t>
            </a:r>
            <a:r>
              <a:rPr lang="en-CA" u="sng" baseline="-25000" dirty="0" smtClean="0"/>
              <a:t>2</a:t>
            </a:r>
            <a:r>
              <a:rPr lang="en-CA" u="sng" dirty="0" smtClean="0"/>
              <a:t>O</a:t>
            </a:r>
            <a:r>
              <a:rPr lang="en-CA" dirty="0" smtClean="0"/>
              <a:t> could become </a:t>
            </a:r>
            <a:r>
              <a:rPr lang="en-CA" u="sng" dirty="0" smtClean="0"/>
              <a:t>2H</a:t>
            </a:r>
            <a:r>
              <a:rPr lang="en-CA" u="sng" baseline="-25000" dirty="0" smtClean="0"/>
              <a:t>2</a:t>
            </a:r>
            <a:r>
              <a:rPr lang="en-CA" u="sng" dirty="0" smtClean="0"/>
              <a:t>O</a:t>
            </a:r>
            <a:r>
              <a:rPr lang="en-CA" dirty="0" smtClean="0"/>
              <a:t>.</a:t>
            </a:r>
          </a:p>
          <a:p>
            <a:r>
              <a:rPr lang="en-CA" dirty="0" smtClean="0"/>
              <a:t>You can change coefficients to balance, but </a:t>
            </a:r>
            <a:r>
              <a:rPr lang="en-CA" u="sng" dirty="0" smtClean="0"/>
              <a:t>you can never change subscripts!</a:t>
            </a:r>
            <a:r>
              <a:rPr lang="en-CA" dirty="0" smtClean="0"/>
              <a:t> For example, H</a:t>
            </a:r>
            <a:r>
              <a:rPr lang="en-CA" baseline="-25000" dirty="0" smtClean="0"/>
              <a:t>2</a:t>
            </a:r>
            <a:r>
              <a:rPr lang="en-CA" dirty="0" smtClean="0"/>
              <a:t>O could </a:t>
            </a:r>
            <a:r>
              <a:rPr lang="en-CA" b="1" dirty="0" smtClean="0"/>
              <a:t>never</a:t>
            </a:r>
            <a:r>
              <a:rPr lang="en-CA" dirty="0" smtClean="0"/>
              <a:t> be turned into H</a:t>
            </a:r>
            <a:r>
              <a:rPr lang="en-CA" baseline="-25000" dirty="0" smtClean="0"/>
              <a:t>2</a:t>
            </a:r>
            <a:r>
              <a:rPr lang="en-CA" dirty="0" smtClean="0"/>
              <a:t>O</a:t>
            </a:r>
            <a:r>
              <a:rPr lang="en-CA" baseline="-25000" dirty="0" smtClean="0"/>
              <a:t>2</a:t>
            </a:r>
            <a:r>
              <a:rPr lang="en-CA" dirty="0" smtClean="0"/>
              <a:t> in an attempt to balance.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Tips for Balancing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Begin with atoms that occur only </a:t>
            </a:r>
            <a:r>
              <a:rPr lang="en-CA" u="sng" dirty="0" smtClean="0"/>
              <a:t>once</a:t>
            </a:r>
            <a:r>
              <a:rPr lang="en-CA" dirty="0" smtClean="0"/>
              <a:t> on each side of the arrow. For example: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		C</a:t>
            </a:r>
            <a:r>
              <a:rPr lang="en-CA" baseline="-25000" dirty="0" smtClean="0"/>
              <a:t>3</a:t>
            </a:r>
            <a:r>
              <a:rPr lang="en-CA" dirty="0" smtClean="0"/>
              <a:t>H</a:t>
            </a:r>
            <a:r>
              <a:rPr lang="en-CA" baseline="-25000" dirty="0" smtClean="0"/>
              <a:t>8</a:t>
            </a:r>
            <a:r>
              <a:rPr lang="en-CA" dirty="0" smtClean="0"/>
              <a:t> + O</a:t>
            </a:r>
            <a:r>
              <a:rPr lang="en-CA" baseline="-25000" dirty="0" smtClean="0"/>
              <a:t>2</a:t>
            </a:r>
            <a:r>
              <a:rPr lang="en-CA" dirty="0" smtClean="0"/>
              <a:t> </a:t>
            </a:r>
            <a:r>
              <a:rPr lang="en-CA" dirty="0" smtClean="0">
                <a:sym typeface="Wingdings" pitchFamily="2" charset="2"/>
              </a:rPr>
              <a:t> CO</a:t>
            </a:r>
            <a:r>
              <a:rPr lang="en-CA" baseline="-25000" dirty="0" smtClean="0">
                <a:sym typeface="Wingdings" pitchFamily="2" charset="2"/>
              </a:rPr>
              <a:t>2</a:t>
            </a:r>
            <a:r>
              <a:rPr lang="en-CA" dirty="0" smtClean="0">
                <a:sym typeface="Wingdings" pitchFamily="2" charset="2"/>
              </a:rPr>
              <a:t> + H</a:t>
            </a:r>
            <a:r>
              <a:rPr lang="en-CA" baseline="-25000" dirty="0" smtClean="0">
                <a:sym typeface="Wingdings" pitchFamily="2" charset="2"/>
              </a:rPr>
              <a:t>2</a:t>
            </a:r>
            <a:r>
              <a:rPr lang="en-CA" dirty="0" smtClean="0">
                <a:sym typeface="Wingdings" pitchFamily="2" charset="2"/>
              </a:rPr>
              <a:t>O</a:t>
            </a:r>
          </a:p>
          <a:p>
            <a:pPr>
              <a:buNone/>
            </a:pPr>
            <a:endParaRPr lang="en-CA" dirty="0" smtClean="0">
              <a:sym typeface="Wingdings" pitchFamily="2" charset="2"/>
            </a:endParaRPr>
          </a:p>
          <a:p>
            <a:r>
              <a:rPr lang="en-CA" dirty="0" smtClean="0"/>
              <a:t>It would be very difficult to start with oxygen, since it appears in one reactant, and two products. Use C or H first.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Tips for Balancing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Starting with carbon:</a:t>
            </a:r>
          </a:p>
          <a:p>
            <a:endParaRPr lang="en-CA" dirty="0" smtClean="0"/>
          </a:p>
          <a:p>
            <a:pPr>
              <a:buNone/>
            </a:pPr>
            <a:r>
              <a:rPr lang="en-CA" dirty="0" smtClean="0"/>
              <a:t>		 	C</a:t>
            </a:r>
            <a:r>
              <a:rPr lang="en-CA" baseline="-25000" dirty="0" smtClean="0"/>
              <a:t>3</a:t>
            </a:r>
            <a:r>
              <a:rPr lang="en-CA" dirty="0" smtClean="0"/>
              <a:t>H</a:t>
            </a:r>
            <a:r>
              <a:rPr lang="en-CA" baseline="-25000" dirty="0" smtClean="0"/>
              <a:t>8</a:t>
            </a:r>
            <a:r>
              <a:rPr lang="en-CA" dirty="0" smtClean="0"/>
              <a:t> </a:t>
            </a:r>
            <a:r>
              <a:rPr lang="en-CA" dirty="0" smtClean="0"/>
              <a:t>+ O</a:t>
            </a:r>
            <a:r>
              <a:rPr lang="en-CA" baseline="-25000" dirty="0" smtClean="0"/>
              <a:t>2</a:t>
            </a:r>
            <a:r>
              <a:rPr lang="en-CA" dirty="0" smtClean="0"/>
              <a:t> </a:t>
            </a:r>
            <a:r>
              <a:rPr lang="en-CA" dirty="0" smtClean="0">
                <a:sym typeface="Wingdings" pitchFamily="2" charset="2"/>
              </a:rPr>
              <a:t> </a:t>
            </a:r>
            <a:r>
              <a:rPr lang="en-CA" u="sng" dirty="0" smtClean="0">
                <a:sym typeface="Wingdings" pitchFamily="2" charset="2"/>
              </a:rPr>
              <a:t>3</a:t>
            </a:r>
            <a:r>
              <a:rPr lang="en-CA" dirty="0" smtClean="0">
                <a:sym typeface="Wingdings" pitchFamily="2" charset="2"/>
              </a:rPr>
              <a:t>CO</a:t>
            </a:r>
            <a:r>
              <a:rPr lang="en-CA" baseline="-25000" dirty="0" smtClean="0">
                <a:sym typeface="Wingdings" pitchFamily="2" charset="2"/>
              </a:rPr>
              <a:t>2</a:t>
            </a:r>
            <a:r>
              <a:rPr lang="en-CA" dirty="0" smtClean="0">
                <a:sym typeface="Wingdings" pitchFamily="2" charset="2"/>
              </a:rPr>
              <a:t> </a:t>
            </a:r>
            <a:r>
              <a:rPr lang="en-CA" dirty="0" smtClean="0">
                <a:sym typeface="Wingdings" pitchFamily="2" charset="2"/>
              </a:rPr>
              <a:t>+ </a:t>
            </a:r>
            <a:r>
              <a:rPr lang="en-CA" dirty="0" smtClean="0">
                <a:sym typeface="Wingdings" pitchFamily="2" charset="2"/>
              </a:rPr>
              <a:t>H</a:t>
            </a:r>
            <a:r>
              <a:rPr lang="en-CA" baseline="-25000" dirty="0" smtClean="0">
                <a:sym typeface="Wingdings" pitchFamily="2" charset="2"/>
              </a:rPr>
              <a:t>2</a:t>
            </a:r>
            <a:r>
              <a:rPr lang="en-CA" dirty="0" smtClean="0">
                <a:sym typeface="Wingdings" pitchFamily="2" charset="2"/>
              </a:rPr>
              <a:t>O</a:t>
            </a:r>
          </a:p>
          <a:p>
            <a:pPr>
              <a:buNone/>
            </a:pPr>
            <a:endParaRPr lang="en-CA" dirty="0" smtClean="0">
              <a:sym typeface="Wingdings" pitchFamily="2" charset="2"/>
            </a:endParaRPr>
          </a:p>
          <a:p>
            <a:r>
              <a:rPr lang="en-CA" dirty="0" smtClean="0">
                <a:sym typeface="Wingdings" pitchFamily="2" charset="2"/>
              </a:rPr>
              <a:t>Now each side has 3 carbon atoms.</a:t>
            </a:r>
          </a:p>
          <a:p>
            <a:r>
              <a:rPr lang="en-CA" dirty="0" smtClean="0"/>
              <a:t>There are 8 </a:t>
            </a:r>
            <a:r>
              <a:rPr lang="en-CA" dirty="0" err="1" smtClean="0"/>
              <a:t>hydrogens</a:t>
            </a:r>
            <a:r>
              <a:rPr lang="en-CA" dirty="0" smtClean="0"/>
              <a:t> on one side, and just 2 on the other. So…..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		</a:t>
            </a:r>
            <a:r>
              <a:rPr lang="en-CA" dirty="0" smtClean="0"/>
              <a:t> C</a:t>
            </a:r>
            <a:r>
              <a:rPr lang="en-CA" baseline="-25000" dirty="0" smtClean="0"/>
              <a:t>3</a:t>
            </a:r>
            <a:r>
              <a:rPr lang="en-CA" dirty="0" smtClean="0"/>
              <a:t>H</a:t>
            </a:r>
            <a:r>
              <a:rPr lang="en-CA" baseline="-25000" dirty="0" smtClean="0"/>
              <a:t>8</a:t>
            </a:r>
            <a:r>
              <a:rPr lang="en-CA" dirty="0" smtClean="0"/>
              <a:t> + O</a:t>
            </a:r>
            <a:r>
              <a:rPr lang="en-CA" baseline="-25000" dirty="0" smtClean="0"/>
              <a:t>2</a:t>
            </a:r>
            <a:r>
              <a:rPr lang="en-CA" dirty="0" smtClean="0"/>
              <a:t> </a:t>
            </a:r>
            <a:r>
              <a:rPr lang="en-CA" dirty="0" smtClean="0">
                <a:sym typeface="Wingdings" pitchFamily="2" charset="2"/>
              </a:rPr>
              <a:t> </a:t>
            </a:r>
            <a:r>
              <a:rPr lang="en-CA" u="sng" dirty="0" smtClean="0">
                <a:sym typeface="Wingdings" pitchFamily="2" charset="2"/>
              </a:rPr>
              <a:t>3</a:t>
            </a:r>
            <a:r>
              <a:rPr lang="en-CA" dirty="0" smtClean="0">
                <a:sym typeface="Wingdings" pitchFamily="2" charset="2"/>
              </a:rPr>
              <a:t>CO</a:t>
            </a:r>
            <a:r>
              <a:rPr lang="en-CA" baseline="-25000" dirty="0" smtClean="0">
                <a:sym typeface="Wingdings" pitchFamily="2" charset="2"/>
              </a:rPr>
              <a:t>2</a:t>
            </a:r>
            <a:r>
              <a:rPr lang="en-CA" dirty="0" smtClean="0">
                <a:sym typeface="Wingdings" pitchFamily="2" charset="2"/>
              </a:rPr>
              <a:t> </a:t>
            </a:r>
            <a:r>
              <a:rPr lang="en-CA" dirty="0" smtClean="0">
                <a:sym typeface="Wingdings" pitchFamily="2" charset="2"/>
              </a:rPr>
              <a:t>+ </a:t>
            </a:r>
            <a:r>
              <a:rPr lang="en-CA" u="sng" dirty="0" smtClean="0">
                <a:sym typeface="Wingdings" pitchFamily="2" charset="2"/>
              </a:rPr>
              <a:t>4</a:t>
            </a:r>
            <a:r>
              <a:rPr lang="en-CA" dirty="0" smtClean="0">
                <a:sym typeface="Wingdings" pitchFamily="2" charset="2"/>
              </a:rPr>
              <a:t>H</a:t>
            </a:r>
            <a:r>
              <a:rPr lang="en-CA" baseline="-25000" dirty="0" smtClean="0">
                <a:sym typeface="Wingdings" pitchFamily="2" charset="2"/>
              </a:rPr>
              <a:t>2</a:t>
            </a:r>
            <a:r>
              <a:rPr lang="en-CA" dirty="0" smtClean="0">
                <a:sym typeface="Wingdings" pitchFamily="2" charset="2"/>
              </a:rPr>
              <a:t>O</a:t>
            </a:r>
          </a:p>
          <a:p>
            <a:pPr>
              <a:buNone/>
            </a:pPr>
            <a:endParaRPr lang="en-CA" dirty="0" smtClean="0">
              <a:sym typeface="Wingdings" pitchFamily="2" charset="2"/>
            </a:endParaRPr>
          </a:p>
          <a:p>
            <a:r>
              <a:rPr lang="en-CA" dirty="0" smtClean="0">
                <a:sym typeface="Wingdings" pitchFamily="2" charset="2"/>
              </a:rPr>
              <a:t>Now carbon and hydrogen both have even numbers.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Tips for Balancing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A" dirty="0" smtClean="0"/>
              <a:t>Oxygen is left. There are 2 oxygen on the left, and 10 on the right. So…</a:t>
            </a:r>
          </a:p>
          <a:p>
            <a:endParaRPr lang="en-CA" dirty="0" smtClean="0"/>
          </a:p>
          <a:p>
            <a:pPr>
              <a:buNone/>
            </a:pPr>
            <a:r>
              <a:rPr lang="en-CA" dirty="0" smtClean="0"/>
              <a:t>			</a:t>
            </a:r>
            <a:r>
              <a:rPr lang="en-CA" dirty="0" smtClean="0"/>
              <a:t> C</a:t>
            </a:r>
            <a:r>
              <a:rPr lang="en-CA" baseline="-25000" dirty="0" smtClean="0"/>
              <a:t>3</a:t>
            </a:r>
            <a:r>
              <a:rPr lang="en-CA" dirty="0" smtClean="0"/>
              <a:t>H</a:t>
            </a:r>
            <a:r>
              <a:rPr lang="en-CA" baseline="-25000" dirty="0" smtClean="0"/>
              <a:t>8</a:t>
            </a:r>
            <a:r>
              <a:rPr lang="en-CA" dirty="0" smtClean="0"/>
              <a:t> + </a:t>
            </a:r>
            <a:r>
              <a:rPr lang="en-CA" u="sng" dirty="0" smtClean="0"/>
              <a:t>5</a:t>
            </a:r>
            <a:r>
              <a:rPr lang="en-CA" dirty="0" smtClean="0"/>
              <a:t>O</a:t>
            </a:r>
            <a:r>
              <a:rPr lang="en-CA" baseline="-25000" dirty="0" smtClean="0"/>
              <a:t>2</a:t>
            </a:r>
            <a:r>
              <a:rPr lang="en-CA" dirty="0" smtClean="0"/>
              <a:t> </a:t>
            </a:r>
            <a:r>
              <a:rPr lang="en-CA" dirty="0" smtClean="0">
                <a:sym typeface="Wingdings" pitchFamily="2" charset="2"/>
              </a:rPr>
              <a:t> </a:t>
            </a:r>
            <a:r>
              <a:rPr lang="en-CA" u="sng" dirty="0" smtClean="0">
                <a:sym typeface="Wingdings" pitchFamily="2" charset="2"/>
              </a:rPr>
              <a:t>3</a:t>
            </a:r>
            <a:r>
              <a:rPr lang="en-CA" dirty="0" smtClean="0">
                <a:sym typeface="Wingdings" pitchFamily="2" charset="2"/>
              </a:rPr>
              <a:t>CO</a:t>
            </a:r>
            <a:r>
              <a:rPr lang="en-CA" baseline="-25000" dirty="0" smtClean="0">
                <a:sym typeface="Wingdings" pitchFamily="2" charset="2"/>
              </a:rPr>
              <a:t>2</a:t>
            </a:r>
            <a:r>
              <a:rPr lang="en-CA" dirty="0" smtClean="0">
                <a:sym typeface="Wingdings" pitchFamily="2" charset="2"/>
              </a:rPr>
              <a:t> + </a:t>
            </a:r>
            <a:r>
              <a:rPr lang="en-CA" u="sng" dirty="0" smtClean="0">
                <a:sym typeface="Wingdings" pitchFamily="2" charset="2"/>
              </a:rPr>
              <a:t>4</a:t>
            </a:r>
            <a:r>
              <a:rPr lang="en-CA" dirty="0" smtClean="0">
                <a:sym typeface="Wingdings" pitchFamily="2" charset="2"/>
              </a:rPr>
              <a:t>H</a:t>
            </a:r>
            <a:r>
              <a:rPr lang="en-CA" baseline="-25000" dirty="0" smtClean="0">
                <a:sym typeface="Wingdings" pitchFamily="2" charset="2"/>
              </a:rPr>
              <a:t>2</a:t>
            </a:r>
            <a:r>
              <a:rPr lang="en-CA" dirty="0" smtClean="0">
                <a:sym typeface="Wingdings" pitchFamily="2" charset="2"/>
              </a:rPr>
              <a:t>O</a:t>
            </a:r>
          </a:p>
          <a:p>
            <a:pPr>
              <a:buNone/>
            </a:pPr>
            <a:endParaRPr lang="en-CA" dirty="0" smtClean="0">
              <a:sym typeface="Wingdings" pitchFamily="2" charset="2"/>
            </a:endParaRPr>
          </a:p>
          <a:p>
            <a:r>
              <a:rPr lang="en-CA" dirty="0" smtClean="0">
                <a:sym typeface="Wingdings" pitchFamily="2" charset="2"/>
              </a:rPr>
              <a:t>Now, our reaction is completely balanced.</a:t>
            </a:r>
          </a:p>
          <a:p>
            <a:pPr lvl="1"/>
            <a:r>
              <a:rPr lang="en-CA" dirty="0" smtClean="0">
                <a:sym typeface="Wingdings" pitchFamily="2" charset="2"/>
              </a:rPr>
              <a:t>3 carbon = 3 carbon</a:t>
            </a:r>
          </a:p>
          <a:p>
            <a:pPr lvl="1"/>
            <a:r>
              <a:rPr lang="en-CA" dirty="0" smtClean="0">
                <a:sym typeface="Wingdings" pitchFamily="2" charset="2"/>
              </a:rPr>
              <a:t>8 hydrogen = 8 hydrogen</a:t>
            </a:r>
          </a:p>
          <a:p>
            <a:pPr lvl="1"/>
            <a:r>
              <a:rPr lang="en-CA" dirty="0" smtClean="0">
                <a:sym typeface="Wingdings" pitchFamily="2" charset="2"/>
              </a:rPr>
              <a:t>10 oxygen = 10 oxygen</a:t>
            </a:r>
          </a:p>
          <a:p>
            <a:r>
              <a:rPr lang="en-CA" dirty="0" smtClean="0">
                <a:sym typeface="Wingdings" pitchFamily="2" charset="2"/>
              </a:rPr>
              <a:t>For the finished, balanced equation, include states. Our example would look like this:</a:t>
            </a:r>
          </a:p>
          <a:p>
            <a:endParaRPr lang="en-CA" dirty="0" smtClean="0">
              <a:sym typeface="Wingdings" pitchFamily="2" charset="2"/>
            </a:endParaRPr>
          </a:p>
          <a:p>
            <a:pPr>
              <a:buNone/>
            </a:pPr>
            <a:r>
              <a:rPr lang="en-CA" dirty="0" smtClean="0">
                <a:sym typeface="Wingdings" pitchFamily="2" charset="2"/>
              </a:rPr>
              <a:t>			</a:t>
            </a:r>
            <a:r>
              <a:rPr lang="en-CA" dirty="0" smtClean="0"/>
              <a:t> </a:t>
            </a:r>
            <a:r>
              <a:rPr lang="en-CA" dirty="0" smtClean="0"/>
              <a:t>C</a:t>
            </a:r>
            <a:r>
              <a:rPr lang="en-CA" baseline="-25000" dirty="0" smtClean="0"/>
              <a:t>3</a:t>
            </a:r>
            <a:r>
              <a:rPr lang="en-CA" dirty="0" smtClean="0"/>
              <a:t>H</a:t>
            </a:r>
            <a:r>
              <a:rPr lang="en-CA" baseline="-25000" dirty="0" smtClean="0"/>
              <a:t>8(g)</a:t>
            </a:r>
            <a:r>
              <a:rPr lang="en-CA" dirty="0" smtClean="0"/>
              <a:t> </a:t>
            </a:r>
            <a:r>
              <a:rPr lang="en-CA" dirty="0" smtClean="0"/>
              <a:t>+ </a:t>
            </a:r>
            <a:r>
              <a:rPr lang="en-CA" dirty="0" smtClean="0"/>
              <a:t>5O</a:t>
            </a:r>
            <a:r>
              <a:rPr lang="en-CA" baseline="-25000" dirty="0" smtClean="0"/>
              <a:t>2(g)</a:t>
            </a:r>
            <a:r>
              <a:rPr lang="en-CA" dirty="0" smtClean="0"/>
              <a:t> </a:t>
            </a:r>
            <a:r>
              <a:rPr lang="en-CA" dirty="0" smtClean="0">
                <a:sym typeface="Wingdings" pitchFamily="2" charset="2"/>
              </a:rPr>
              <a:t> </a:t>
            </a:r>
            <a:r>
              <a:rPr lang="en-CA" dirty="0" smtClean="0">
                <a:sym typeface="Wingdings" pitchFamily="2" charset="2"/>
              </a:rPr>
              <a:t>3CO</a:t>
            </a:r>
            <a:r>
              <a:rPr lang="en-CA" baseline="-25000" dirty="0" smtClean="0">
                <a:sym typeface="Wingdings" pitchFamily="2" charset="2"/>
              </a:rPr>
              <a:t>2(g)</a:t>
            </a:r>
            <a:r>
              <a:rPr lang="en-CA" dirty="0" smtClean="0">
                <a:sym typeface="Wingdings" pitchFamily="2" charset="2"/>
              </a:rPr>
              <a:t> </a:t>
            </a:r>
            <a:r>
              <a:rPr lang="en-CA" dirty="0" smtClean="0">
                <a:sym typeface="Wingdings" pitchFamily="2" charset="2"/>
              </a:rPr>
              <a:t>+ </a:t>
            </a:r>
            <a:r>
              <a:rPr lang="en-CA" dirty="0" smtClean="0">
                <a:sym typeface="Wingdings" pitchFamily="2" charset="2"/>
              </a:rPr>
              <a:t>4H</a:t>
            </a:r>
            <a:r>
              <a:rPr lang="en-CA" baseline="-25000" dirty="0" smtClean="0">
                <a:sym typeface="Wingdings" pitchFamily="2" charset="2"/>
              </a:rPr>
              <a:t>2</a:t>
            </a:r>
            <a:r>
              <a:rPr lang="en-CA" dirty="0" smtClean="0">
                <a:sym typeface="Wingdings" pitchFamily="2" charset="2"/>
              </a:rPr>
              <a:t>O</a:t>
            </a:r>
            <a:r>
              <a:rPr lang="en-CA" baseline="-25000" dirty="0" smtClean="0">
                <a:sym typeface="Wingdings" pitchFamily="2" charset="2"/>
              </a:rPr>
              <a:t>(l)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Tips for Balancing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It might help to draw a small table when balancing. In our example, it could have looked like this: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From here, you can change each number in the table as you work through the problem.</a:t>
            </a:r>
          </a:p>
          <a:p>
            <a:endParaRPr lang="en-CA" dirty="0" smtClean="0"/>
          </a:p>
          <a:p>
            <a:pPr>
              <a:buNone/>
            </a:pPr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03648" y="3501008"/>
          <a:ext cx="5832648" cy="1584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944216"/>
                <a:gridCol w="1944216"/>
              </a:tblGrid>
              <a:tr h="396044"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Reactants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Products</a:t>
                      </a:r>
                      <a:endParaRPr lang="en-CA" dirty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C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3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1</a:t>
                      </a:r>
                      <a:endParaRPr lang="en-CA" dirty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H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8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2</a:t>
                      </a:r>
                      <a:endParaRPr lang="en-CA" dirty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O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2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3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 final word….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Balancing is a skill that takes practice! You may easily understand the concept of it, but in order to become good at it, you will need to spend some time working at it.</a:t>
            </a:r>
          </a:p>
          <a:p>
            <a:r>
              <a:rPr lang="en-CA" dirty="0" smtClean="0"/>
              <a:t>Let’s get to it then!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446</TotalTime>
  <Words>405</Words>
  <Application>Microsoft Office PowerPoint</Application>
  <PresentationFormat>On-screen Show (4:3)</PresentationFormat>
  <Paragraphs>65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Module</vt:lpstr>
      <vt:lpstr>3.2 – Balancing Chemical Reactions</vt:lpstr>
      <vt:lpstr>Law of Conservation of Mass</vt:lpstr>
      <vt:lpstr>Law of Conservation of Energy</vt:lpstr>
      <vt:lpstr>Balancing Reactions!</vt:lpstr>
      <vt:lpstr>Tips for Balancing</vt:lpstr>
      <vt:lpstr>Tips for Balancing</vt:lpstr>
      <vt:lpstr>Tips for Balancing</vt:lpstr>
      <vt:lpstr>Tips for Balancing</vt:lpstr>
      <vt:lpstr>A final word….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Proteins</dc:title>
  <dc:creator>Mike Olfert</dc:creator>
  <cp:lastModifiedBy>Mike Olfert</cp:lastModifiedBy>
  <cp:revision>45</cp:revision>
  <dcterms:created xsi:type="dcterms:W3CDTF">2010-11-02T01:01:17Z</dcterms:created>
  <dcterms:modified xsi:type="dcterms:W3CDTF">2010-11-11T23:02:23Z</dcterms:modified>
</cp:coreProperties>
</file>